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58" r:id="rId5"/>
    <p:sldId id="261" r:id="rId6"/>
    <p:sldId id="260" r:id="rId7"/>
    <p:sldId id="262" r:id="rId8"/>
    <p:sldId id="266" r:id="rId9"/>
    <p:sldId id="263" r:id="rId10"/>
    <p:sldId id="265" r:id="rId11"/>
    <p:sldId id="264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3" d="100"/>
          <a:sy n="23" d="100"/>
        </p:scale>
        <p:origin x="197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jpeg>
</file>

<file path=ppt/media/image25.PNG>
</file>

<file path=ppt/media/image26.png>
</file>

<file path=ppt/media/image27.jpg>
</file>

<file path=ppt/media/image28.jpg>
</file>

<file path=ppt/media/image29.jpg>
</file>

<file path=ppt/media/image3.jpeg>
</file>

<file path=ppt/media/image30.jpg>
</file>

<file path=ppt/media/image31.jpg>
</file>

<file path=ppt/media/image32.png>
</file>

<file path=ppt/media/image3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640817-B8F8-43C0-8F60-8E7CBD8B0576}" type="datetimeFigureOut">
              <a:rPr lang="ru-RU" smtClean="0"/>
              <a:t>01.04.2023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ABFD27-3ED0-4F94-A6E0-2BBBEE60F6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39651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ABFD27-3ED0-4F94-A6E0-2BBBEE60F67C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0693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CC15B-5BCC-4529-B479-2ED628815AFB}" type="datetimeFigureOut">
              <a:rPr lang="ru-RU" smtClean="0"/>
              <a:t>01.04.2023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7AA2-5057-4E7C-9EEB-E2865330F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2617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CC15B-5BCC-4529-B479-2ED628815AFB}" type="datetimeFigureOut">
              <a:rPr lang="ru-RU" smtClean="0"/>
              <a:t>01.04.2023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7AA2-5057-4E7C-9EEB-E2865330F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5033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CC15B-5BCC-4529-B479-2ED628815AFB}" type="datetimeFigureOut">
              <a:rPr lang="ru-RU" smtClean="0"/>
              <a:t>01.04.2023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7AA2-5057-4E7C-9EEB-E2865330F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4669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CC15B-5BCC-4529-B479-2ED628815AFB}" type="datetimeFigureOut">
              <a:rPr lang="ru-RU" smtClean="0"/>
              <a:t>01.04.2023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7AA2-5057-4E7C-9EEB-E2865330F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201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CC15B-5BCC-4529-B479-2ED628815AFB}" type="datetimeFigureOut">
              <a:rPr lang="ru-RU" smtClean="0"/>
              <a:t>01.04.2023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7AA2-5057-4E7C-9EEB-E2865330F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899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CC15B-5BCC-4529-B479-2ED628815AFB}" type="datetimeFigureOut">
              <a:rPr lang="ru-RU" smtClean="0"/>
              <a:t>01.04.2023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7AA2-5057-4E7C-9EEB-E2865330F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3766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CC15B-5BCC-4529-B479-2ED628815AFB}" type="datetimeFigureOut">
              <a:rPr lang="ru-RU" smtClean="0"/>
              <a:t>01.04.2023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7AA2-5057-4E7C-9EEB-E2865330F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4226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CC15B-5BCC-4529-B479-2ED628815AFB}" type="datetimeFigureOut">
              <a:rPr lang="ru-RU" smtClean="0"/>
              <a:t>01.04.2023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7AA2-5057-4E7C-9EEB-E2865330F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1979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CC15B-5BCC-4529-B479-2ED628815AFB}" type="datetimeFigureOut">
              <a:rPr lang="ru-RU" smtClean="0"/>
              <a:t>01.04.2023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7AA2-5057-4E7C-9EEB-E2865330F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6767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CC15B-5BCC-4529-B479-2ED628815AFB}" type="datetimeFigureOut">
              <a:rPr lang="ru-RU" smtClean="0"/>
              <a:t>01.04.2023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7AA2-5057-4E7C-9EEB-E2865330F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4871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CC15B-5BCC-4529-B479-2ED628815AFB}" type="datetimeFigureOut">
              <a:rPr lang="ru-RU" smtClean="0"/>
              <a:t>01.04.2023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7AA2-5057-4E7C-9EEB-E2865330F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9818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DCC15B-5BCC-4529-B479-2ED628815AFB}" type="datetimeFigureOut">
              <a:rPr lang="ru-RU" smtClean="0"/>
              <a:t>01.04.2023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717AA2-5057-4E7C-9EEB-E2865330F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9281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3115"/>
            <a:ext cx="12192000" cy="662488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17621">
            <a:off x="171998" y="2090629"/>
            <a:ext cx="4708597" cy="4386090"/>
          </a:xfrm>
          <a:prstGeom prst="rect">
            <a:avLst/>
          </a:prstGeom>
          <a:effectLst>
            <a:glow rad="304800">
              <a:schemeClr val="accent1">
                <a:alpha val="35000"/>
              </a:schemeClr>
            </a:glow>
            <a:outerShdw blurRad="50800" dist="50800" dir="5400000" algn="ctr" rotWithShape="0">
              <a:srgbClr val="000000"/>
            </a:outerShdw>
            <a:softEdge rad="38100"/>
          </a:effectLst>
        </p:spPr>
      </p:pic>
      <p:sp>
        <p:nvSpPr>
          <p:cNvPr id="6" name="Прямоугольник 5"/>
          <p:cNvSpPr/>
          <p:nvPr/>
        </p:nvSpPr>
        <p:spPr>
          <a:xfrm>
            <a:off x="3235185" y="0"/>
            <a:ext cx="6479210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Измеритель ёмкости</a:t>
            </a:r>
            <a:br>
              <a:rPr lang="ru-RU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r>
              <a:rPr lang="ru-RU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конденсаторов</a:t>
            </a:r>
            <a:endParaRPr lang="ru-RU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7862399" y="5954604"/>
            <a:ext cx="435863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ru-RU" sz="20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Воробьев Антон из ЦО «</a:t>
            </a:r>
            <a:r>
              <a:rPr lang="ru-RU" sz="2000" b="1" cap="none" spc="0" dirty="0" err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Кудрово</a:t>
            </a:r>
            <a:r>
              <a:rPr lang="ru-RU" sz="20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»</a:t>
            </a:r>
            <a:br>
              <a:rPr lang="ru-RU" sz="20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endParaRPr lang="ru-RU" sz="20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29772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99" y="3796052"/>
            <a:ext cx="6184723" cy="221398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981" y="384679"/>
            <a:ext cx="2981819" cy="2983346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502503" y="362768"/>
            <a:ext cx="6461716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ru-RU" sz="5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То, куда вписывать значения точного резистора (Ом)</a:t>
            </a:r>
            <a:endParaRPr lang="ru-RU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3063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1977" y="3025262"/>
            <a:ext cx="5004596" cy="352742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4" t="-1751" r="404" b="31852"/>
          <a:stretch/>
        </p:blipFill>
        <p:spPr>
          <a:xfrm>
            <a:off x="7295266" y="-341679"/>
            <a:ext cx="3911307" cy="2733964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421420" y="226578"/>
            <a:ext cx="2759345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ru-RU" sz="6600" b="1" cap="none" spc="0" dirty="0" smtClean="0">
                <a:ln/>
                <a:solidFill>
                  <a:schemeClr val="accent4"/>
                </a:solidFill>
                <a:effectLst/>
              </a:rPr>
              <a:t>Корпус</a:t>
            </a:r>
            <a:endParaRPr lang="ru-RU" sz="66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38617" y="1334574"/>
            <a:ext cx="6563841" cy="286232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ru-RU" sz="3600" b="1" cap="none" spc="0" dirty="0" smtClean="0">
                <a:ln/>
                <a:solidFill>
                  <a:schemeClr val="accent4"/>
                </a:solidFill>
                <a:effectLst/>
              </a:rPr>
              <a:t>Был создан корпус в программе С</a:t>
            </a:r>
            <a:r>
              <a:rPr lang="en-US" sz="3600" b="1" cap="none" spc="0" dirty="0" smtClean="0">
                <a:ln/>
                <a:solidFill>
                  <a:schemeClr val="accent4"/>
                </a:solidFill>
                <a:effectLst/>
              </a:rPr>
              <a:t>reo Parametric</a:t>
            </a:r>
            <a:r>
              <a:rPr lang="ru-RU" sz="3600" b="1" dirty="0" smtClean="0">
                <a:ln/>
                <a:solidFill>
                  <a:schemeClr val="accent4"/>
                </a:solidFill>
              </a:rPr>
              <a:t>, который я распечатать на </a:t>
            </a:r>
            <a:r>
              <a:rPr lang="en-US" sz="3600" b="1" dirty="0" smtClean="0">
                <a:ln/>
                <a:solidFill>
                  <a:schemeClr val="accent4"/>
                </a:solidFill>
              </a:rPr>
              <a:t>3D </a:t>
            </a:r>
            <a:r>
              <a:rPr lang="ru-RU" sz="3600" b="1" dirty="0" smtClean="0">
                <a:ln/>
                <a:solidFill>
                  <a:schemeClr val="accent4"/>
                </a:solidFill>
              </a:rPr>
              <a:t>принтере в лаборатории </a:t>
            </a:r>
            <a:r>
              <a:rPr lang="en-US" sz="3600" b="1" dirty="0" smtClean="0">
                <a:ln/>
                <a:solidFill>
                  <a:schemeClr val="accent4"/>
                </a:solidFill>
              </a:rPr>
              <a:t>3D</a:t>
            </a:r>
            <a:r>
              <a:rPr lang="ru-RU" sz="3600" b="1" dirty="0" smtClean="0">
                <a:ln/>
                <a:solidFill>
                  <a:schemeClr val="accent4"/>
                </a:solidFill>
              </a:rPr>
              <a:t> моделирования нашей школы</a:t>
            </a:r>
            <a:endParaRPr lang="ru-RU" sz="3600" b="1" cap="none" spc="0" dirty="0">
              <a:ln/>
              <a:solidFill>
                <a:schemeClr val="accent4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81392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1879" y="0"/>
            <a:ext cx="5330807" cy="4206080"/>
          </a:xfrm>
        </p:spPr>
      </p:pic>
      <p:sp>
        <p:nvSpPr>
          <p:cNvPr id="6" name="Прямоугольник 5"/>
          <p:cNvSpPr/>
          <p:nvPr/>
        </p:nvSpPr>
        <p:spPr>
          <a:xfrm>
            <a:off x="349241" y="224197"/>
            <a:ext cx="4322273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66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Корпус №2</a:t>
            </a:r>
            <a:endParaRPr lang="ru-RU" sz="66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471299" y="1332193"/>
            <a:ext cx="6308522" cy="286232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ru-RU" sz="36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Из-за некоторых проблем с</a:t>
            </a:r>
            <a:br>
              <a:rPr lang="ru-RU" sz="36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</a:br>
            <a:r>
              <a:rPr lang="ru-RU" sz="36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созданием и эксплуатацией</a:t>
            </a:r>
            <a:br>
              <a:rPr lang="ru-RU" sz="36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</a:br>
            <a:r>
              <a:rPr lang="ru-RU" sz="36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корпуса первой версии, была</a:t>
            </a:r>
            <a:br>
              <a:rPr lang="ru-RU" sz="36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</a:br>
            <a:r>
              <a:rPr lang="ru-RU" sz="36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создана вторая. </a:t>
            </a:r>
            <a:r>
              <a:rPr lang="ru-RU" sz="36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/>
            </a:r>
            <a:br>
              <a:rPr lang="ru-RU" sz="36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</a:br>
            <a:endParaRPr lang="ru-RU" sz="36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471299" y="3632353"/>
            <a:ext cx="11748986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ru-RU" sz="36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Плюсы этого корпуса в том, </a:t>
            </a:r>
          </a:p>
          <a:p>
            <a:r>
              <a:rPr lang="ru-RU" sz="36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Что у него более продуманы отверстия, имеется задняя</a:t>
            </a:r>
            <a:br>
              <a:rPr lang="ru-RU" sz="36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ru-RU" sz="36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крышка и увеличена толщина стенок, что придает кон-</a:t>
            </a:r>
            <a:br>
              <a:rPr lang="ru-RU" sz="36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ru-RU" sz="3600" b="1" spc="50" dirty="0" err="1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струкции</a:t>
            </a:r>
            <a:r>
              <a:rPr lang="ru-RU" sz="36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большую прочность.</a:t>
            </a:r>
            <a:endParaRPr lang="ru-RU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4281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1"/>
          </a:xfr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569" y="3905382"/>
            <a:ext cx="8715148" cy="2608407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302419" y="141008"/>
            <a:ext cx="3422220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66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Точность</a:t>
            </a:r>
            <a:endParaRPr lang="ru-RU" sz="66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377748" y="1252847"/>
            <a:ext cx="6381271" cy="230832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ru-RU" sz="36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Я провел измерительный анализ и пришел к выводу,</a:t>
            </a:r>
            <a:br>
              <a:rPr lang="ru-RU" sz="36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</a:br>
            <a:r>
              <a:rPr lang="ru-RU" sz="36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что мое устройство имеет погрешность всего 4%</a:t>
            </a:r>
            <a:endParaRPr lang="ru-RU" sz="36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09899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999"/>
          </a:xfr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28" y="683337"/>
            <a:ext cx="2964873" cy="2964873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4037006" y="1229023"/>
            <a:ext cx="506004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Воробьев Антон</a:t>
            </a:r>
            <a:endParaRPr lang="ru-RU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672" b="24672"/>
          <a:stretch/>
        </p:blipFill>
        <p:spPr>
          <a:xfrm>
            <a:off x="2866403" y="40293"/>
            <a:ext cx="1385017" cy="1286087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838200" y="4198029"/>
            <a:ext cx="9209509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ru-RU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Почта: </a:t>
            </a:r>
            <a:r>
              <a:rPr lang="en-US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/>
            </a:r>
            <a:br>
              <a:rPr lang="en-US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r>
              <a:rPr lang="en-US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vorobevanton1285@gmail.com</a:t>
            </a:r>
            <a:endParaRPr lang="ru-RU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06068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Объект 1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9" name="Прямоугольник 8"/>
          <p:cNvSpPr/>
          <p:nvPr/>
        </p:nvSpPr>
        <p:spPr>
          <a:xfrm>
            <a:off x="172720" y="383854"/>
            <a:ext cx="3951851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66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Проблема</a:t>
            </a:r>
            <a:endParaRPr lang="ru-RU" sz="66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72720" y="2059142"/>
            <a:ext cx="12385040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ru-RU" sz="36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1. В стандартном </a:t>
            </a:r>
            <a:r>
              <a:rPr lang="ru-RU" sz="3600" b="1" cap="none" spc="0" dirty="0" err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мультиметре</a:t>
            </a:r>
            <a:r>
              <a:rPr lang="ru-RU" sz="36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нет функции измерения ёмкости </a:t>
            </a:r>
            <a:endParaRPr lang="ru-RU" sz="36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194969" y="3835323"/>
            <a:ext cx="11308080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ru-RU" sz="36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</a:t>
            </a:r>
            <a:r>
              <a:rPr lang="ru-RU" sz="36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. Нельзя измерить ёмкость конденсатора имея лишь </a:t>
            </a:r>
            <a:r>
              <a:rPr lang="ru-RU" sz="36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амперметр, омметр, и вольтметр</a:t>
            </a:r>
            <a:endParaRPr lang="ru-RU" sz="36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36914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Цель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523670" y="360795"/>
            <a:ext cx="2012282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66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Цель</a:t>
            </a:r>
            <a:endParaRPr lang="ru-RU" sz="66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23670" y="2038126"/>
            <a:ext cx="9971457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ru-RU" sz="36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Создать портативное измерительное устройство ёмкости конденсаторов с хорошей точностью и наилегчайшим управлением</a:t>
            </a:r>
            <a:endParaRPr lang="ru-RU" sz="36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57446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79575"/>
          </a:xfrm>
        </p:spPr>
      </p:pic>
      <p:sp>
        <p:nvSpPr>
          <p:cNvPr id="5" name="Прямоугольник 4"/>
          <p:cNvSpPr/>
          <p:nvPr/>
        </p:nvSpPr>
        <p:spPr>
          <a:xfrm>
            <a:off x="498658" y="365125"/>
            <a:ext cx="2069157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6600" b="1" cap="none" spc="0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Иде</a:t>
            </a:r>
            <a:r>
              <a:rPr lang="ru-RU" sz="6600" b="1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я</a:t>
            </a:r>
            <a:endParaRPr lang="ru-RU" sz="66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498658" y="1455648"/>
            <a:ext cx="10037620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ru-RU" sz="3600" b="1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Рассчитывать емкость конденсатора с помощью </a:t>
            </a:r>
            <a:br>
              <a:rPr lang="ru-RU" sz="3600" b="1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</a:br>
            <a:r>
              <a:rPr lang="ru-RU" sz="3600" b="1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микросхемы </a:t>
            </a:r>
            <a:r>
              <a:rPr lang="en-US" sz="3600" b="1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NE555P</a:t>
            </a:r>
            <a:endParaRPr lang="ru-RU" sz="36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498658" y="2781211"/>
            <a:ext cx="9887908" cy="267765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NE</a:t>
            </a:r>
            <a:r>
              <a:rPr lang="ru-RU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555 обладает свойством выдавать сигнал определённой длительности, которая зависит от </a:t>
            </a:r>
            <a:r>
              <a:rPr lang="en-US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RC</a:t>
            </a:r>
            <a:r>
              <a:rPr lang="ru-RU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-цепи. </a:t>
            </a:r>
            <a:r>
              <a:rPr lang="ru-RU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/>
            </a:r>
            <a:br>
              <a:rPr lang="ru-RU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ru-RU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Моя </a:t>
            </a:r>
            <a:r>
              <a:rPr lang="ru-RU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идея состоит в том, чтобы измерять этот сигнал, и основываясь на зависимости его длительности от ёмкости, </a:t>
            </a:r>
            <a:r>
              <a:rPr lang="ru-RU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/>
            </a:r>
            <a:br>
              <a:rPr lang="ru-RU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ru-RU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при </a:t>
            </a:r>
            <a:r>
              <a:rPr lang="ru-RU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постоянном сопротивлении, рассчитывать ёмкость данного </a:t>
            </a:r>
            <a:r>
              <a:rPr lang="ru-RU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конденсатора.</a:t>
            </a:r>
            <a:endParaRPr lang="ru-RU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5488" y="-121300"/>
            <a:ext cx="2179782" cy="2179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247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526" y="1"/>
            <a:ext cx="7555347" cy="6857999"/>
          </a:xfrm>
        </p:spPr>
      </p:pic>
      <p:sp>
        <p:nvSpPr>
          <p:cNvPr id="6" name="Прямоугольник 5"/>
          <p:cNvSpPr/>
          <p:nvPr/>
        </p:nvSpPr>
        <p:spPr>
          <a:xfrm>
            <a:off x="165472" y="1"/>
            <a:ext cx="4528804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ru-RU" sz="66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Алгоритм</a:t>
            </a:r>
            <a:br>
              <a:rPr lang="ru-RU" sz="66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r>
              <a:rPr lang="ru-RU" sz="66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программы</a:t>
            </a:r>
            <a:endParaRPr lang="ru-RU" sz="66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4308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0490" y="374362"/>
            <a:ext cx="10515600" cy="1325563"/>
          </a:xfrm>
        </p:spPr>
        <p:txBody>
          <a:bodyPr/>
          <a:lstStyle/>
          <a:p>
            <a:r>
              <a:rPr lang="ru-RU" dirty="0" smtClean="0"/>
              <a:t>п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649"/>
            <a:ext cx="12192000" cy="6858000"/>
          </a:xfrm>
        </p:spPr>
      </p:pic>
      <p:sp>
        <p:nvSpPr>
          <p:cNvPr id="5" name="Прямоугольник 4"/>
          <p:cNvSpPr/>
          <p:nvPr/>
        </p:nvSpPr>
        <p:spPr>
          <a:xfrm>
            <a:off x="615409" y="416215"/>
            <a:ext cx="9950032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ru-RU" sz="66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Выбор микроконтроллера</a:t>
            </a:r>
            <a:endParaRPr lang="ru-RU" sz="66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90" y="3662255"/>
            <a:ext cx="3747849" cy="234240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463" y="3429000"/>
            <a:ext cx="3412692" cy="2464351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1114" y="3662255"/>
            <a:ext cx="1733292" cy="1848845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05618" y="2416280"/>
            <a:ext cx="2784480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6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STM 32</a:t>
            </a:r>
            <a:endParaRPr lang="ru-RU" sz="66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4592463" y="2321004"/>
            <a:ext cx="3013261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6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Arduino</a:t>
            </a:r>
            <a:endParaRPr lang="ru-RU" sz="66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8750919" y="2315355"/>
            <a:ext cx="2295885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600" b="1" dirty="0" err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Attiny</a:t>
            </a:r>
            <a:endParaRPr lang="ru-RU" sz="66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2640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20" b="4647"/>
          <a:stretch/>
        </p:blipFill>
        <p:spPr>
          <a:xfrm>
            <a:off x="1" y="0"/>
            <a:ext cx="12192000" cy="6858000"/>
          </a:xfrm>
        </p:spPr>
      </p:pic>
      <p:sp>
        <p:nvSpPr>
          <p:cNvPr id="8" name="Прямоугольник 7"/>
          <p:cNvSpPr/>
          <p:nvPr/>
        </p:nvSpPr>
        <p:spPr>
          <a:xfrm>
            <a:off x="112476" y="0"/>
            <a:ext cx="732905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Принципиальная схема</a:t>
            </a:r>
            <a:endParaRPr lang="ru-RU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4496" y="1027906"/>
            <a:ext cx="8823007" cy="54606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3624" y="78798"/>
            <a:ext cx="2200861" cy="2235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939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20" b="4647"/>
          <a:stretch/>
        </p:blipFill>
        <p:spPr>
          <a:xfrm>
            <a:off x="0" y="0"/>
            <a:ext cx="12192001" cy="6858000"/>
          </a:xfrm>
        </p:spPr>
      </p:pic>
      <p:pic>
        <p:nvPicPr>
          <p:cNvPr id="5" name="Объект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20" b="4647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7963" y="960445"/>
            <a:ext cx="8756073" cy="560199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1855" y="230910"/>
            <a:ext cx="1921164" cy="1921164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276602" y="0"/>
            <a:ext cx="528830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Наглядная схема</a:t>
            </a:r>
            <a:endParaRPr lang="ru-RU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8300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72" t="-1811" r="30048" b="38708"/>
          <a:stretch/>
        </p:blipFill>
        <p:spPr>
          <a:xfrm>
            <a:off x="6681207" y="-31250"/>
            <a:ext cx="4543142" cy="4405745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384235" y="-63638"/>
            <a:ext cx="6594499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Печатная плата</a:t>
            </a:r>
            <a:r>
              <a:rPr lang="ru-RU" sz="5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.</a:t>
            </a:r>
            <a:br>
              <a:rPr lang="ru-RU" sz="5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</a:br>
            <a:r>
              <a:rPr lang="ru-RU" sz="5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Разводка и создание</a:t>
            </a:r>
            <a:endParaRPr lang="ru-RU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3440" y="4770375"/>
            <a:ext cx="1794552" cy="1794552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9039224" y="3896975"/>
            <a:ext cx="303403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Статья </a:t>
            </a:r>
            <a:r>
              <a:rPr lang="en-US" sz="5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V1</a:t>
            </a:r>
            <a:endParaRPr lang="ru-RU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7431" y="4836160"/>
            <a:ext cx="1790423" cy="1790423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6218170" y="3912830"/>
            <a:ext cx="246894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GERBER</a:t>
            </a:r>
            <a:endParaRPr lang="ru-RU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115750" y="1754326"/>
            <a:ext cx="6955080" cy="452431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ru-RU" sz="36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Печатная плата была разведена в </a:t>
            </a:r>
            <a:r>
              <a:rPr lang="en-US" sz="3600" b="1" spc="50" dirty="0" err="1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LayOut</a:t>
            </a:r>
            <a:r>
              <a:rPr lang="en-US" sz="36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.</a:t>
            </a:r>
            <a:r>
              <a:rPr lang="ru-RU" sz="36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Разводку производил самостоятельно. Физическую версию мне создал сайт, на который я выложил статью </a:t>
            </a:r>
            <a:br>
              <a:rPr lang="ru-RU" sz="36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</a:br>
            <a:r>
              <a:rPr lang="ru-RU" sz="36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о своем проекте. Рядом вы видите </a:t>
            </a:r>
            <a:r>
              <a:rPr lang="en-US" sz="36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QR-</a:t>
            </a:r>
            <a:r>
              <a:rPr lang="ru-RU" sz="36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коды на </a:t>
            </a:r>
            <a:r>
              <a:rPr lang="en-US" sz="36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GERBER </a:t>
            </a:r>
            <a:r>
              <a:rPr lang="ru-RU" sz="36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печатной платы и на статью.</a:t>
            </a:r>
            <a:endParaRPr lang="ru-RU" sz="36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5142" y="-40297"/>
            <a:ext cx="1381318" cy="138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748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2608</TotalTime>
  <Words>177</Words>
  <Application>Microsoft Office PowerPoint</Application>
  <PresentationFormat>Широкоэкранный</PresentationFormat>
  <Paragraphs>35</Paragraphs>
  <Slides>14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Цель</vt:lpstr>
      <vt:lpstr>Презентация PowerPoint</vt:lpstr>
      <vt:lpstr>Презентация PowerPoint</vt:lpstr>
      <vt:lpstr>п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Admin</dc:creator>
  <cp:lastModifiedBy>Admin</cp:lastModifiedBy>
  <cp:revision>37</cp:revision>
  <dcterms:created xsi:type="dcterms:W3CDTF">2023-03-04T17:21:35Z</dcterms:created>
  <dcterms:modified xsi:type="dcterms:W3CDTF">2023-04-01T02:16:47Z</dcterms:modified>
</cp:coreProperties>
</file>

<file path=docProps/thumbnail.jpeg>
</file>